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3716000" cx="24384000"/>
  <p:notesSz cx="6858000" cy="9144000"/>
  <p:embeddedFontLst>
    <p:embeddedFont>
      <p:font typeface="League Spartan"/>
      <p:regular r:id="rId19"/>
      <p:bold r:id="rId20"/>
    </p:embeddedFont>
    <p:embeddedFont>
      <p:font typeface="Monda"/>
      <p:regular r:id="rId21"/>
      <p:bold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j3r4LdEX7qr+QXDH2AVOmod9x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agueSpartan-bold.fntdata"/><Relationship Id="rId22" Type="http://schemas.openxmlformats.org/officeDocument/2006/relationships/font" Target="fonts/Monda-bold.fntdata"/><Relationship Id="rId21" Type="http://schemas.openxmlformats.org/officeDocument/2006/relationships/font" Target="fonts/Monda-regular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eagueSparta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melb Podcasting Masterclass.jpg" id="10" name="Google Shape;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863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1pPr>
            <a:lvl2pPr indent="-863600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2pPr>
            <a:lvl3pPr indent="-863600" lvl="2" marL="1371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3pPr>
            <a:lvl4pPr indent="-863600" lvl="3" marL="1828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4pPr>
            <a:lvl5pPr indent="-863600" lvl="4" marL="2286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>
            <p:ph idx="2" type="pic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5"/>
          <p:cNvSpPr/>
          <p:nvPr>
            <p:ph idx="3" type="pic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5"/>
          <p:cNvSpPr/>
          <p:nvPr>
            <p:ph idx="4" type="pic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/>
          <p:nvPr>
            <p:ph idx="2" type="pic"/>
          </p:nvPr>
        </p:nvSpPr>
        <p:spPr>
          <a:xfrm>
            <a:off x="0" y="0"/>
            <a:ext cx="24384000" cy="16264467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purple">
  <p:cSld name="All purp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8-08-26 14.17.57.jpg"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0127" y="-128290"/>
            <a:ext cx="24504254" cy="1449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>
            <p:ph idx="2" type="pic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8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>
            <p:ph idx="2" type="pic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0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8400"/>
              <a:buFont typeface="League Spartan"/>
              <a:buNone/>
              <a:defRPr sz="8400">
                <a:solidFill>
                  <a:srgbClr val="64317D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863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1pPr>
            <a:lvl2pPr indent="-863600" lvl="1" marL="914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2pPr>
            <a:lvl3pPr indent="-863600" lvl="2" marL="1371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3pPr>
            <a:lvl4pPr indent="-863600" lvl="3" marL="1828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4pPr>
            <a:lvl5pPr indent="-863600" lvl="4" marL="2286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Monda"/>
              <a:buChar char="•"/>
              <a:defRPr sz="8000"/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3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1475" lvl="5" marL="2743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Monda"/>
              <a:buChar char="•"/>
              <a:defRPr b="0" i="0" sz="5200" u="none" cap="none" strike="noStrike">
                <a:solidFill>
                  <a:srgbClr val="000000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.png" id="63" name="Google Shape;63;p1"/>
          <p:cNvPicPr preferRelativeResize="0"/>
          <p:nvPr/>
        </p:nvPicPr>
        <p:blipFill rotWithShape="1">
          <a:blip r:embed="rId3">
            <a:alphaModFix amt="98747"/>
          </a:blip>
          <a:srcRect b="14601" l="0" r="0" t="0"/>
          <a:stretch/>
        </p:blipFill>
        <p:spPr>
          <a:xfrm>
            <a:off x="4661337" y="308303"/>
            <a:ext cx="24646760" cy="118394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797223" y="1044925"/>
            <a:ext cx="14269200" cy="6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AUSTRALIAN PODCAST CONSUMER TRENDS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587194" y="12349625"/>
            <a:ext cx="159357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da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www.podcastservices.com.au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722310" y="874299"/>
            <a:ext cx="211623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5600"/>
              <a:buFont typeface="League Spartan"/>
              <a:buNone/>
            </a:pPr>
            <a:r>
              <a:rPr b="1" i="0" lang="en-US" sz="5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AUSTRALIAN PODCAST LISTENERS BY DEMOGRAPHIC (%)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creen Shot 2021-03-09 at 12.16.00 pm.jpg"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1521" y="2331040"/>
            <a:ext cx="15266450" cy="905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/>
        </p:nvSpPr>
        <p:spPr>
          <a:xfrm>
            <a:off x="354127" y="12452360"/>
            <a:ext cx="11749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"/>
              <a:buNone/>
            </a:pPr>
            <a:r>
              <a:rPr b="0" i="1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Source: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Sang, Y., Lee, J.Y., &amp; Park, S. (2020). </a:t>
            </a:r>
            <a:r>
              <a:rPr b="0" i="1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Podcast Trends &amp; Issues in Australia &amp; Beyond: Global Perspectives.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News &amp; Media Research Centre, University of Canberra.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/>
        </p:nvSpPr>
        <p:spPr>
          <a:xfrm>
            <a:off x="722310" y="818436"/>
            <a:ext cx="213378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5600"/>
              <a:buFont typeface="League Spartan"/>
              <a:buNone/>
            </a:pPr>
            <a:r>
              <a:rPr b="1" i="0" lang="en-US" sz="5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POPULAR PODCAST PLATFORMS IN AUSTRALIA (%)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354124" y="12452350"/>
            <a:ext cx="195843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"/>
              <a:buNone/>
            </a:pPr>
            <a:r>
              <a:rPr b="0" i="1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Source: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Sang, Y., Lee, J.Y., &amp; Park, S. (2020). </a:t>
            </a:r>
            <a:r>
              <a:rPr b="0" i="1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Podcast Trends &amp; Issues in Australia &amp; Beyond: Global Perspectives.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News &amp; Media Research Centre, University of Canberra. </a:t>
            </a:r>
            <a:endParaRPr/>
          </a:p>
        </p:txBody>
      </p:sp>
      <p:pic>
        <p:nvPicPr>
          <p:cNvPr descr="Screen Shot 2021-03-09 at 12.18.26 pm.jpg" id="139" name="Google Shape;139;p11"/>
          <p:cNvPicPr preferRelativeResize="0"/>
          <p:nvPr/>
        </p:nvPicPr>
        <p:blipFill rotWithShape="1">
          <a:blip r:embed="rId3">
            <a:alphaModFix/>
          </a:blip>
          <a:srcRect b="10275" l="0" r="0" t="8492"/>
          <a:stretch/>
        </p:blipFill>
        <p:spPr>
          <a:xfrm>
            <a:off x="2288834" y="2569964"/>
            <a:ext cx="20197508" cy="857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/>
        </p:nvSpPr>
        <p:spPr>
          <a:xfrm>
            <a:off x="1930400" y="4226453"/>
            <a:ext cx="18829800" cy="50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Helvetica Neue"/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69% of podcasts </a:t>
            </a:r>
            <a:r>
              <a:rPr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consumed on a mobile device.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11448596" y="12704006"/>
            <a:ext cx="12530151" cy="65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/>
          <p:nvPr/>
        </p:nvSpPr>
        <p:spPr>
          <a:xfrm>
            <a:off x="1160482" y="948957"/>
            <a:ext cx="154989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8400"/>
              <a:buFont typeface="League Spartan"/>
              <a:buNone/>
            </a:pPr>
            <a:r>
              <a:rPr b="1" i="0" lang="en-US" sz="84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ORGANISATIONS CREATE PODCASTS?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2754576" y="4334247"/>
            <a:ext cx="19773000" cy="7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994833" lvl="0" marL="1058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50"/>
              <a:buFont typeface="Helvetica Neue"/>
              <a:buChar char="•"/>
            </a:pP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Builds trust, credibility &amp; authority</a:t>
            </a:r>
            <a:endParaRPr sz="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9483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7750"/>
              <a:buFont typeface="Helvetica Neue"/>
              <a:buChar char="•"/>
            </a:pP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Engages your audience &amp; stakeholders</a:t>
            </a:r>
            <a:endParaRPr sz="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9483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7750"/>
              <a:buFont typeface="Helvetica Neue"/>
              <a:buChar char="•"/>
            </a:pP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Creates a human connection</a:t>
            </a:r>
            <a:endParaRPr sz="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9483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7750"/>
              <a:buFont typeface="Helvetica Neue"/>
              <a:buChar char="•"/>
            </a:pP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 more people (built in podcast audience)</a:t>
            </a:r>
            <a:endParaRPr sz="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99483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7750"/>
              <a:buFont typeface="Helvetica Neue"/>
              <a:buChar char="•"/>
            </a:pP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Boost visibility of the brand</a:t>
            </a:r>
            <a:endParaRPr sz="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/>
        </p:nvSpPr>
        <p:spPr>
          <a:xfrm>
            <a:off x="2303013" y="2898274"/>
            <a:ext cx="18829800" cy="66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200"/>
              <a:buFont typeface="Monda"/>
              <a:buNone/>
            </a:pPr>
            <a:r>
              <a:rPr b="1" i="0" lang="en-US" sz="1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40% of</a:t>
            </a:r>
            <a:r>
              <a:rPr b="1" i="0" lang="en-US" sz="1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1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Australians </a:t>
            </a:r>
            <a:r>
              <a:rPr i="0" lang="en-US" sz="1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listened to a podcast in the last month.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11448596" y="12704006"/>
            <a:ext cx="12530151" cy="65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2303025" y="10167075"/>
            <a:ext cx="146169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da"/>
              <a:buNone/>
            </a:pPr>
            <a:r>
              <a:rPr i="0" lang="en-US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…making Australia the world’s biggest podcast listening nation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1459723" y="1583975"/>
            <a:ext cx="141852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5600"/>
              <a:buFont typeface="League Spartan"/>
              <a:buNone/>
            </a:pPr>
            <a:r>
              <a:rPr b="1" i="0" lang="en-US" sz="5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PODCAST LISTENING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433755" y="12732033"/>
            <a:ext cx="12530151" cy="659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  <p:pic>
        <p:nvPicPr>
          <p:cNvPr descr="Screen Shot 2022-10-24 at 11.21.23 am.jpg"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56" y="5179732"/>
            <a:ext cx="22980088" cy="613658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1459720" y="2870806"/>
            <a:ext cx="10858200" cy="19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4327C"/>
              </a:buClr>
              <a:buSzPts val="5100"/>
              <a:buFont typeface="Monda"/>
              <a:buNone/>
            </a:pPr>
            <a:r>
              <a:rPr i="0" lang="en-US" sz="5100" u="none" cap="none" strike="noStrike">
                <a:solidFill>
                  <a:srgbClr val="64327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% of total Australian population who listened to a podcast in the last month: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1930400" y="4922413"/>
            <a:ext cx="188298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da"/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90% of Australians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Helvetica Neue"/>
              <a:buNone/>
            </a:pPr>
            <a:r>
              <a:rPr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 what a podcast is.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11448596" y="12704006"/>
            <a:ext cx="12530151" cy="659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694379" y="896380"/>
            <a:ext cx="113802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7600"/>
              <a:buFont typeface="League Spartan"/>
              <a:buNone/>
            </a:pPr>
            <a:r>
              <a:rPr b="1" i="0" lang="en-US" sz="7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PEOPLE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7600"/>
              <a:buFont typeface="League Spartan"/>
              <a:buNone/>
            </a:pPr>
            <a:r>
              <a:rPr b="1" i="0" lang="en-US" sz="7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PODCASTS?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571062" y="3724099"/>
            <a:ext cx="13470600" cy="75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1013883" lvl="0" marL="1058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Helvetica Neue"/>
              <a:buChar char="•"/>
            </a:pPr>
            <a:r>
              <a:rPr i="0" lang="en-US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be informed and learn new things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1388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Helvetica Neue"/>
              <a:buChar char="•"/>
            </a:pPr>
            <a:r>
              <a:rPr i="0" lang="en-US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Podcasts offer a diverse range of perspectives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1388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Helvetica Neue"/>
              <a:buChar char="•"/>
            </a:pPr>
            <a:r>
              <a:rPr i="0" lang="en-US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screen time - people can multitask while listening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13883" lvl="0" marL="1058333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Helvetica Neue"/>
              <a:buChar char="•"/>
            </a:pPr>
            <a:r>
              <a:rPr i="0" lang="en-US" sz="5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 - most people own a smartphone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" name="Google Shape;93;p5"/>
          <p:cNvGrpSpPr/>
          <p:nvPr/>
        </p:nvGrpSpPr>
        <p:grpSpPr>
          <a:xfrm>
            <a:off x="14441033" y="-99075"/>
            <a:ext cx="16938690" cy="12267914"/>
            <a:chOff x="0" y="0"/>
            <a:chExt cx="16938689" cy="12267913"/>
          </a:xfrm>
        </p:grpSpPr>
        <p:pic>
          <p:nvPicPr>
            <p:cNvPr descr="6.png" id="94" name="Google Shape;94;p5"/>
            <p:cNvPicPr preferRelativeResize="0"/>
            <p:nvPr/>
          </p:nvPicPr>
          <p:blipFill rotWithShape="1">
            <a:blip r:embed="rId3">
              <a:alphaModFix/>
            </a:blip>
            <a:srcRect b="0" l="22332" r="0" t="0"/>
            <a:stretch/>
          </p:blipFill>
          <p:spPr>
            <a:xfrm>
              <a:off x="0" y="0"/>
              <a:ext cx="16938689" cy="12267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G_823D9FB95C1B-1.jpeg" id="95" name="Google Shape;95;p5"/>
            <p:cNvPicPr preferRelativeResize="0"/>
            <p:nvPr/>
          </p:nvPicPr>
          <p:blipFill rotWithShape="1">
            <a:blip r:embed="rId4">
              <a:alphaModFix/>
            </a:blip>
            <a:srcRect b="2611" l="0" r="0" t="0"/>
            <a:stretch/>
          </p:blipFill>
          <p:spPr>
            <a:xfrm>
              <a:off x="2264821" y="2414249"/>
              <a:ext cx="3499557" cy="73760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/>
        </p:nvSpPr>
        <p:spPr>
          <a:xfrm>
            <a:off x="1131973" y="816417"/>
            <a:ext cx="226209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894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7600"/>
              <a:buFont typeface="League Spartan"/>
              <a:buNone/>
            </a:pPr>
            <a:r>
              <a:rPr b="1" i="0" lang="en-US" sz="7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PEOPLE LISTEN TO PODCASTS?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01" name="Google Shape;101;p6"/>
          <p:cNvPicPr preferRelativeResize="0"/>
          <p:nvPr/>
        </p:nvPicPr>
        <p:blipFill rotWithShape="1">
          <a:blip r:embed="rId3">
            <a:alphaModFix/>
          </a:blip>
          <a:srcRect b="32534" l="50269" r="0" t="6470"/>
          <a:stretch/>
        </p:blipFill>
        <p:spPr>
          <a:xfrm>
            <a:off x="1131972" y="2657673"/>
            <a:ext cx="12176721" cy="8400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3777708" y="11361338"/>
            <a:ext cx="6885052" cy="49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ABC Audience Data &amp; Research 2019</a:t>
            </a:r>
            <a:endParaRPr/>
          </a:p>
        </p:txBody>
      </p:sp>
      <p:pic>
        <p:nvPicPr>
          <p:cNvPr descr="Screen Shot 2021-03-09 at 12.25.59 pm.jpg" id="103" name="Google Shape;1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83129" y="2478113"/>
            <a:ext cx="10010014" cy="8024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16386677" y="10892304"/>
            <a:ext cx="6159561" cy="87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846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Podcast Trends &amp; Issues in Australia &amp; Beyond: Global Perspectives.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/>
        </p:nvSpPr>
        <p:spPr>
          <a:xfrm>
            <a:off x="1930400" y="3403493"/>
            <a:ext cx="18829800" cy="67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Helvetica Neue"/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hours and 6 minutes</a:t>
            </a:r>
            <a:r>
              <a:rPr i="0" lang="en-US" sz="12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is the average time podcast listeners spend listening each week.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1504651" y="12704006"/>
            <a:ext cx="12530151" cy="65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/>
        </p:nvSpPr>
        <p:spPr>
          <a:xfrm>
            <a:off x="610200" y="614299"/>
            <a:ext cx="141279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5600"/>
              <a:buFont typeface="League Spartan"/>
              <a:buNone/>
            </a:pPr>
            <a:r>
              <a:rPr b="1" i="0" lang="en-US" sz="5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PODCAST EPISODES LISTENED TO IN THE LAST WEEK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433755" y="12732033"/>
            <a:ext cx="12530151" cy="659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  <p:pic>
        <p:nvPicPr>
          <p:cNvPr descr="Screen Shot 2022-10-24 at 11.08.51 am.jpg"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52469" t="0"/>
          <a:stretch/>
        </p:blipFill>
        <p:spPr>
          <a:xfrm>
            <a:off x="711418" y="2782059"/>
            <a:ext cx="11183926" cy="88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14738093" y="5586770"/>
            <a:ext cx="69975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5337D"/>
              </a:buClr>
              <a:buSzPts val="4000"/>
              <a:buFont typeface="Monda"/>
              <a:buNone/>
            </a:pPr>
            <a:r>
              <a:rPr b="1" i="0" lang="en-US" sz="4000" u="none" cap="none" strike="noStrike">
                <a:solidFill>
                  <a:srgbClr val="6533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Australian weekly podcast listeners averaged S</a:t>
            </a:r>
            <a:r>
              <a:rPr b="1" lang="en-US" sz="4000">
                <a:solidFill>
                  <a:srgbClr val="6533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 EPISODES in the last week.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/>
        </p:nvSpPr>
        <p:spPr>
          <a:xfrm>
            <a:off x="722310" y="874299"/>
            <a:ext cx="195216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6428"/>
              </a:lnSpc>
              <a:spcBef>
                <a:spcPts val="0"/>
              </a:spcBef>
              <a:spcAft>
                <a:spcPts val="0"/>
              </a:spcAft>
              <a:buClr>
                <a:srgbClr val="64317D"/>
              </a:buClr>
              <a:buSzPts val="5600"/>
              <a:buFont typeface="League Spartan"/>
              <a:buNone/>
            </a:pPr>
            <a:r>
              <a:rPr b="1" i="0" lang="en-US" sz="5600" u="none" cap="none" strike="noStrike">
                <a:solidFill>
                  <a:srgbClr val="6431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DO AUSTRALIANS LISTEN TO PODCASTS? (%)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433755" y="12732033"/>
            <a:ext cx="12530151" cy="659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The Infinite Dial Australia 2022 - Edison Research</a:t>
            </a:r>
            <a:endParaRPr/>
          </a:p>
        </p:txBody>
      </p:sp>
      <p:pic>
        <p:nvPicPr>
          <p:cNvPr descr="Screen Shot 2022-10-24 at 11.04.53 am.jpg"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75" y="2548332"/>
            <a:ext cx="20962226" cy="861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64317D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